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2" r:id="rId13"/>
    <p:sldId id="269" r:id="rId14"/>
    <p:sldId id="271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A179D-F6CA-9A05-AD9B-0E210DBD3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8A0E62-3D8E-9231-CBA4-65165A51F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4EB3A6-F839-A9F9-08F2-482BD2BC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36BA-BD29-4518-93B8-D1D36E38F231}" type="datetimeFigureOut">
              <a:rPr lang="es-CO" smtClean="0"/>
              <a:t>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1D31D9-F604-2E0C-CEF3-457A9776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B6B9D5-8CBE-DBF0-A30D-C599D58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470-1E97-4045-BA97-4E056AA561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486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42D26-6673-6757-0FC8-8719EE4E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E7FD2A-C5FD-865B-B96E-5063F176A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BAB4E0-24D8-B533-FE89-81A17F4F4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36BA-BD29-4518-93B8-D1D36E38F231}" type="datetimeFigureOut">
              <a:rPr lang="es-CO" smtClean="0"/>
              <a:t>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3EAE0-16C4-1F7F-BD9B-CA21CB6C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5656F0-EED2-30FF-7AE3-A4E61D1E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470-1E97-4045-BA97-4E056AA561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893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D33FB2-B950-0032-DD40-42BDD9660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75502A-3208-692D-599A-268C2D32F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C631D1-CAE4-E9B2-0A69-52DBE68FE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36BA-BD29-4518-93B8-D1D36E38F231}" type="datetimeFigureOut">
              <a:rPr lang="es-CO" smtClean="0"/>
              <a:t>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EEA17B-0024-B68B-B6F9-9C23B42F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69D446-DA71-87F2-926D-21AA2396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470-1E97-4045-BA97-4E056AA561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374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C556D-2A9D-8DDA-19FB-E11F34AD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36CBC2-50D3-C61F-16B0-0DACC866A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F9A40F-130F-210D-1A25-A282EC34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36BA-BD29-4518-93B8-D1D36E38F231}" type="datetimeFigureOut">
              <a:rPr lang="es-CO" smtClean="0"/>
              <a:t>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F95E92-8DB1-53ED-750C-CD828EBC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68AE89-EDFC-AE4F-B722-B08D18A2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470-1E97-4045-BA97-4E056AA561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154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7B447-3EBE-1E19-DA07-D48CC862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00000C-E459-3231-BDFF-BBA280DED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99401B-CA38-80EC-CEDD-01CC45E2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36BA-BD29-4518-93B8-D1D36E38F231}" type="datetimeFigureOut">
              <a:rPr lang="es-CO" smtClean="0"/>
              <a:t>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6C5314-B637-2F8F-C7A3-FC1EAE70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0ABF7-3977-FA4F-4CF8-2C67132C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470-1E97-4045-BA97-4E056AA561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910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E1E2-88AA-B1C2-CB5B-86C815F0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46D714-E3E6-BBFB-2D50-B725DF3BB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80E8BB-ED1A-CC3E-4197-9F10037B6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8430C6-1D06-9F3C-CBD8-678DE9DD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36BA-BD29-4518-93B8-D1D36E38F231}" type="datetimeFigureOut">
              <a:rPr lang="es-CO" smtClean="0"/>
              <a:t>5/02/2024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45262F-B47E-56ED-781A-E327AADF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4E6F45-6D49-8022-C89F-6E096291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470-1E97-4045-BA97-4E056AA561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66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E221E-1831-BACD-2CB5-3B721DBC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B3C947-0F1A-CC6B-F685-3C8C458E6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30BB98-447D-340E-E665-218F71E77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A010063-1D85-A16E-D4B6-CE1B15A5B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28C59E-69FA-F19F-0514-FED858228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16AEF3-C99C-7372-30B2-EB9F408E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36BA-BD29-4518-93B8-D1D36E38F231}" type="datetimeFigureOut">
              <a:rPr lang="es-CO" smtClean="0"/>
              <a:t>5/02/2024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C14945-2FA0-A02F-904C-CCE2CD5F1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221A11-F61E-BC1F-0329-797156A0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470-1E97-4045-BA97-4E056AA561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256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01AB9-4054-7872-2226-151F98D4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E62A9D-608A-A3F3-416F-9EC097FB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36BA-BD29-4518-93B8-D1D36E38F231}" type="datetimeFigureOut">
              <a:rPr lang="es-CO" smtClean="0"/>
              <a:t>5/02/2024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A18786-80D0-79B9-0C98-9CED2C81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A556A0-3D03-1AE9-8F0E-6618C93E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470-1E97-4045-BA97-4E056AA561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201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241E4D-EB63-28F8-A640-F9987278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36BA-BD29-4518-93B8-D1D36E38F231}" type="datetimeFigureOut">
              <a:rPr lang="es-CO" smtClean="0"/>
              <a:t>5/02/2024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E2DB1-1F2F-5868-AAA9-C4C8CCF7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192C1A-EF8D-D835-E312-5F0981C0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470-1E97-4045-BA97-4E056AA561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126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49C3C-BB3C-63AB-81D0-AADED7C5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5B18D0-9F05-E780-3281-7EF92567E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226FB4-F65A-6AAE-EFDB-31E1A1C0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86E95E-1C62-473B-8EE9-B27368E9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36BA-BD29-4518-93B8-D1D36E38F231}" type="datetimeFigureOut">
              <a:rPr lang="es-CO" smtClean="0"/>
              <a:t>5/02/2024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89A5D6-BCD3-50AA-BAF3-7CD65D3A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63845A-F4CD-E85C-7A27-E854BEB7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470-1E97-4045-BA97-4E056AA561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197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D8927-BB8D-7EE6-0122-EEB227D9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22D5A8-40BD-09E8-5DDE-409B727A8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0770AB-6CC4-82BE-D75C-A429D7AD8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00150F-5FD4-CF1E-5DFF-14F25C329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36BA-BD29-4518-93B8-D1D36E38F231}" type="datetimeFigureOut">
              <a:rPr lang="es-CO" smtClean="0"/>
              <a:t>5/02/2024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395331-EAA0-A9C4-83FE-F82206D4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B41EEA-25D0-AB88-2067-535B5969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470-1E97-4045-BA97-4E056AA561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277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63B2DD-81F7-17D1-7C12-57C1EC08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82C06D-87BC-047C-FED3-DDB26E049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151FB1-198F-6897-E586-86CBB6ECC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436BA-BD29-4518-93B8-D1D36E38F231}" type="datetimeFigureOut">
              <a:rPr lang="es-CO" smtClean="0"/>
              <a:t>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A77466-9BD1-306F-BD0A-DD45DFC43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898A91-E384-4DA8-04A3-8C4688408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A470-1E97-4045-BA97-4E056AA561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9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35DA14-D627-AF2C-3A26-7D788847B233}"/>
              </a:ext>
            </a:extLst>
          </p:cNvPr>
          <p:cNvSpPr txBox="1"/>
          <p:nvPr/>
        </p:nvSpPr>
        <p:spPr>
          <a:xfrm>
            <a:off x="1761423" y="2464067"/>
            <a:ext cx="8507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accent6"/>
                </a:solidFill>
                <a:latin typeface="Book Antiqua" panose="02040602050305030304" pitchFamily="18" charset="0"/>
              </a:rPr>
              <a:t>Capacitación productos Satibo</a:t>
            </a:r>
            <a:endParaRPr lang="es-CO" sz="6000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719B1A-5516-B445-71F4-F0C5534816B1}"/>
              </a:ext>
            </a:extLst>
          </p:cNvPr>
          <p:cNvSpPr txBox="1"/>
          <p:nvPr/>
        </p:nvSpPr>
        <p:spPr>
          <a:xfrm>
            <a:off x="3048802" y="324674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B7708F-4F6E-3BED-1D15-6E50D784BA1B}"/>
              </a:ext>
            </a:extLst>
          </p:cNvPr>
          <p:cNvSpPr txBox="1"/>
          <p:nvPr/>
        </p:nvSpPr>
        <p:spPr>
          <a:xfrm>
            <a:off x="3048802" y="324674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D957A3-F3EB-77C1-4E7E-5CA9478CFAAA}"/>
              </a:ext>
            </a:extLst>
          </p:cNvPr>
          <p:cNvSpPr txBox="1"/>
          <p:nvPr/>
        </p:nvSpPr>
        <p:spPr>
          <a:xfrm>
            <a:off x="3048802" y="324674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7873157-44B2-F73F-2C46-DBDAA6504D8A}"/>
              </a:ext>
            </a:extLst>
          </p:cNvPr>
          <p:cNvSpPr txBox="1"/>
          <p:nvPr/>
        </p:nvSpPr>
        <p:spPr>
          <a:xfrm>
            <a:off x="3048802" y="324674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0E796A-6078-6493-B349-AB35B2569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07" y="874947"/>
            <a:ext cx="1077680" cy="9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0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35DA14-D627-AF2C-3A26-7D788847B233}"/>
              </a:ext>
            </a:extLst>
          </p:cNvPr>
          <p:cNvSpPr txBox="1"/>
          <p:nvPr/>
        </p:nvSpPr>
        <p:spPr>
          <a:xfrm>
            <a:off x="6304546" y="1126155"/>
            <a:ext cx="4046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00B050"/>
                </a:solidFill>
                <a:latin typeface="Book Antiqua" panose="02040602050305030304" pitchFamily="18" charset="0"/>
              </a:rPr>
              <a:t>Ingredientes </a:t>
            </a:r>
            <a:r>
              <a:rPr lang="es-ES" sz="4800" dirty="0">
                <a:latin typeface="Book Antiqua" panose="02040602050305030304" pitchFamily="18" charset="0"/>
              </a:rPr>
              <a:t> </a:t>
            </a:r>
            <a:r>
              <a:rPr lang="es-ES" sz="4800" dirty="0"/>
              <a:t> </a:t>
            </a:r>
            <a:endParaRPr lang="es-CO" sz="48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97ADAC-E26B-8384-7AD5-A8115982B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159" y="-125128"/>
            <a:ext cx="7998594" cy="799859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FDE87A8-A0B8-8DA4-E98B-8BC1EACD06F9}"/>
              </a:ext>
            </a:extLst>
          </p:cNvPr>
          <p:cNvSpPr txBox="1"/>
          <p:nvPr/>
        </p:nvSpPr>
        <p:spPr>
          <a:xfrm>
            <a:off x="5322771" y="2579571"/>
            <a:ext cx="577515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Colágeno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Biotina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Vitaminas y Minerales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Glutatión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Aminoácidos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rgbClr val="00B050"/>
                </a:solidFill>
                <a:latin typeface="Book Antiqua" panose="02040602050305030304" pitchFamily="18" charset="0"/>
              </a:rPr>
              <a:t>Fitoceramidas</a:t>
            </a: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 (</a:t>
            </a:r>
            <a:r>
              <a:rPr lang="es-ES" sz="2800" dirty="0" err="1">
                <a:solidFill>
                  <a:srgbClr val="00B050"/>
                </a:solidFill>
                <a:latin typeface="Book Antiqua" panose="02040602050305030304" pitchFamily="18" charset="0"/>
              </a:rPr>
              <a:t>Oriza</a:t>
            </a: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es-ES" sz="2800" dirty="0" err="1">
                <a:solidFill>
                  <a:srgbClr val="00B050"/>
                </a:solidFill>
                <a:latin typeface="Book Antiqua" panose="02040602050305030304" pitchFamily="18" charset="0"/>
              </a:rPr>
              <a:t>Satiba</a:t>
            </a: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Cresta de Gallo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535F27-EA36-7C35-D051-B4D4B434D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427" y="726506"/>
            <a:ext cx="10912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35DA14-D627-AF2C-3A26-7D788847B233}"/>
              </a:ext>
            </a:extLst>
          </p:cNvPr>
          <p:cNvSpPr txBox="1"/>
          <p:nvPr/>
        </p:nvSpPr>
        <p:spPr>
          <a:xfrm>
            <a:off x="4222143" y="1126155"/>
            <a:ext cx="3884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00B050"/>
                </a:solidFill>
                <a:latin typeface="Book Antiqua" panose="02040602050305030304" pitchFamily="18" charset="0"/>
              </a:rPr>
              <a:t>Indicaciones </a:t>
            </a:r>
            <a:r>
              <a:rPr lang="es-ES" sz="4800" dirty="0"/>
              <a:t> </a:t>
            </a:r>
            <a:endParaRPr lang="es-CO" sz="48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97ADAC-E26B-8384-7AD5-A8115982B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9702" y="-275890"/>
            <a:ext cx="7929019" cy="792901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91A2D0-A632-BC48-31BF-12AA84A409A7}"/>
              </a:ext>
            </a:extLst>
          </p:cNvPr>
          <p:cNvSpPr txBox="1"/>
          <p:nvPr/>
        </p:nvSpPr>
        <p:spPr>
          <a:xfrm>
            <a:off x="2574237" y="2713382"/>
            <a:ext cx="775084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Prevención del envejecimiento cutáneo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Acción antioxidante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Activa la hidratación y humectación de la piel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Disminuye la caída del cabello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Fortalece la salud de las uñas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646BCE-32D3-5673-BFFA-0A84A617F0D5}"/>
              </a:ext>
            </a:extLst>
          </p:cNvPr>
          <p:cNvSpPr txBox="1"/>
          <p:nvPr/>
        </p:nvSpPr>
        <p:spPr>
          <a:xfrm>
            <a:off x="737981" y="3502751"/>
            <a:ext cx="7638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A51C195-E436-BA4D-DBB8-C70CD37CF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93440" y="524480"/>
            <a:ext cx="10912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00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35DA14-D627-AF2C-3A26-7D788847B233}"/>
              </a:ext>
            </a:extLst>
          </p:cNvPr>
          <p:cNvSpPr txBox="1"/>
          <p:nvPr/>
        </p:nvSpPr>
        <p:spPr>
          <a:xfrm>
            <a:off x="5852159" y="1126155"/>
            <a:ext cx="478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Book Antiqua" panose="02040602050305030304" pitchFamily="18" charset="0"/>
              </a:rPr>
              <a:t> </a:t>
            </a:r>
            <a:r>
              <a:rPr lang="es-ES" sz="4800" dirty="0"/>
              <a:t> </a:t>
            </a:r>
            <a:endParaRPr lang="es-CO" sz="4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0F89C8-6A5D-4C4B-4026-A2326700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740" y="347285"/>
            <a:ext cx="6700870" cy="616342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5EF0F7-F897-33C0-8A1B-DC3433CFE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51" y="602788"/>
            <a:ext cx="10912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35DA14-D627-AF2C-3A26-7D788847B233}"/>
              </a:ext>
            </a:extLst>
          </p:cNvPr>
          <p:cNvSpPr txBox="1"/>
          <p:nvPr/>
        </p:nvSpPr>
        <p:spPr>
          <a:xfrm>
            <a:off x="5852159" y="1126155"/>
            <a:ext cx="478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Book Antiqua" panose="02040602050305030304" pitchFamily="18" charset="0"/>
              </a:rPr>
              <a:t> </a:t>
            </a:r>
            <a:r>
              <a:rPr lang="es-ES" sz="4800" dirty="0"/>
              <a:t> </a:t>
            </a:r>
            <a:endParaRPr lang="es-CO" sz="48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40EF78-F401-86DC-53AB-EE4BE81C6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217" y="630454"/>
            <a:ext cx="2387336" cy="57318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438FFE1-8297-2872-91A6-1B78441BB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553" y="67377"/>
            <a:ext cx="51435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A1394E-637F-D5E8-A43D-5DD470EFD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77" y="630454"/>
            <a:ext cx="10912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96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35DA14-D627-AF2C-3A26-7D788847B233}"/>
              </a:ext>
            </a:extLst>
          </p:cNvPr>
          <p:cNvSpPr txBox="1"/>
          <p:nvPr/>
        </p:nvSpPr>
        <p:spPr>
          <a:xfrm>
            <a:off x="5852159" y="1126155"/>
            <a:ext cx="478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Book Antiqua" panose="02040602050305030304" pitchFamily="18" charset="0"/>
              </a:rPr>
              <a:t> </a:t>
            </a:r>
            <a:r>
              <a:rPr lang="es-ES" sz="4800" dirty="0"/>
              <a:t> </a:t>
            </a:r>
            <a:endParaRPr lang="es-CO" sz="4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A1394E-637F-D5E8-A43D-5DD470EF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006" y="1275346"/>
            <a:ext cx="2252312" cy="193774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CA671A0-D8BC-8958-8FE2-EA536B4184B2}"/>
              </a:ext>
            </a:extLst>
          </p:cNvPr>
          <p:cNvSpPr txBox="1"/>
          <p:nvPr/>
        </p:nvSpPr>
        <p:spPr>
          <a:xfrm>
            <a:off x="4543123" y="3262962"/>
            <a:ext cx="30608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00B050"/>
                </a:solidFill>
                <a:latin typeface="Book Antiqua" panose="02040602050305030304" pitchFamily="18" charset="0"/>
              </a:rPr>
              <a:t>Gracias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264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3B2168-3E59-88A2-5479-D13246CC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48" y="1020652"/>
            <a:ext cx="2434407" cy="50477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435DA14-D627-AF2C-3A26-7D788847B233}"/>
              </a:ext>
            </a:extLst>
          </p:cNvPr>
          <p:cNvSpPr txBox="1"/>
          <p:nvPr/>
        </p:nvSpPr>
        <p:spPr>
          <a:xfrm>
            <a:off x="6237170" y="1126155"/>
            <a:ext cx="3738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u="sng" dirty="0">
                <a:solidFill>
                  <a:schemeClr val="accent6"/>
                </a:solidFill>
                <a:latin typeface="Book Antiqua" panose="02040602050305030304" pitchFamily="18" charset="0"/>
              </a:rPr>
              <a:t>Ingredientes</a:t>
            </a:r>
            <a:r>
              <a:rPr lang="es-ES" sz="4800" dirty="0">
                <a:solidFill>
                  <a:schemeClr val="accent6"/>
                </a:solidFill>
              </a:rPr>
              <a:t> </a:t>
            </a:r>
            <a:endParaRPr lang="es-CO" sz="4800" dirty="0">
              <a:solidFill>
                <a:schemeClr val="accent6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334ADD8-C530-D395-810C-ABECB29AAD09}"/>
              </a:ext>
            </a:extLst>
          </p:cNvPr>
          <p:cNvSpPr txBox="1"/>
          <p:nvPr/>
        </p:nvSpPr>
        <p:spPr>
          <a:xfrm>
            <a:off x="5399772" y="2343127"/>
            <a:ext cx="6099048" cy="362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3600" b="1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Cereal de Quinua</a:t>
            </a:r>
            <a:endParaRPr lang="es-CO" sz="3600" dirty="0">
              <a:solidFill>
                <a:srgbClr val="00B05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3600" b="1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Proteína aislada de Soya </a:t>
            </a:r>
            <a:endParaRPr lang="es-CO" sz="3600" dirty="0">
              <a:solidFill>
                <a:srgbClr val="00B05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3600" b="1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Ácido Glutámico</a:t>
            </a:r>
            <a:endParaRPr lang="es-CO" sz="3600" dirty="0">
              <a:solidFill>
                <a:srgbClr val="00B05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3600" b="1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Complejo B</a:t>
            </a:r>
            <a:endParaRPr lang="es-CO" sz="3600" dirty="0">
              <a:solidFill>
                <a:srgbClr val="00B05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3600" b="1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Retinol</a:t>
            </a:r>
            <a:endParaRPr lang="es-CO" sz="3600" dirty="0">
              <a:solidFill>
                <a:srgbClr val="00B05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3600" b="1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Vitamina D3</a:t>
            </a:r>
            <a:endParaRPr lang="es-CO" sz="3600" dirty="0">
              <a:solidFill>
                <a:srgbClr val="00B05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719B1A-5516-B445-71F4-F0C5534816B1}"/>
              </a:ext>
            </a:extLst>
          </p:cNvPr>
          <p:cNvSpPr txBox="1"/>
          <p:nvPr/>
        </p:nvSpPr>
        <p:spPr>
          <a:xfrm>
            <a:off x="3048802" y="324674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B7708F-4F6E-3BED-1D15-6E50D784BA1B}"/>
              </a:ext>
            </a:extLst>
          </p:cNvPr>
          <p:cNvSpPr txBox="1"/>
          <p:nvPr/>
        </p:nvSpPr>
        <p:spPr>
          <a:xfrm>
            <a:off x="3048802" y="324674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D957A3-F3EB-77C1-4E7E-5CA9478CFAAA}"/>
              </a:ext>
            </a:extLst>
          </p:cNvPr>
          <p:cNvSpPr txBox="1"/>
          <p:nvPr/>
        </p:nvSpPr>
        <p:spPr>
          <a:xfrm>
            <a:off x="3048802" y="324674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7873157-44B2-F73F-2C46-DBDAA6504D8A}"/>
              </a:ext>
            </a:extLst>
          </p:cNvPr>
          <p:cNvSpPr txBox="1"/>
          <p:nvPr/>
        </p:nvSpPr>
        <p:spPr>
          <a:xfrm>
            <a:off x="3048802" y="324674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842A30-C383-2B96-96A4-B6C3430E9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96" y="728536"/>
            <a:ext cx="910232" cy="7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0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3B2168-3E59-88A2-5479-D13246CC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90" y="579815"/>
            <a:ext cx="2862123" cy="59345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435DA14-D627-AF2C-3A26-7D788847B233}"/>
              </a:ext>
            </a:extLst>
          </p:cNvPr>
          <p:cNvSpPr txBox="1"/>
          <p:nvPr/>
        </p:nvSpPr>
        <p:spPr>
          <a:xfrm>
            <a:off x="6198669" y="1126155"/>
            <a:ext cx="3884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u="sng" dirty="0">
                <a:solidFill>
                  <a:srgbClr val="00B050"/>
                </a:solidFill>
                <a:latin typeface="Book Antiqua" panose="02040602050305030304" pitchFamily="18" charset="0"/>
              </a:rPr>
              <a:t>Indicaciones</a:t>
            </a:r>
            <a:r>
              <a:rPr lang="es-ES" sz="4800" dirty="0">
                <a:latin typeface="Book Antiqua" panose="02040602050305030304" pitchFamily="18" charset="0"/>
              </a:rPr>
              <a:t> </a:t>
            </a:r>
            <a:r>
              <a:rPr lang="es-ES" sz="4800" dirty="0"/>
              <a:t> </a:t>
            </a:r>
            <a:endParaRPr lang="es-CO" sz="4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0CD142-5602-B419-244C-521782A54A67}"/>
              </a:ext>
            </a:extLst>
          </p:cNvPr>
          <p:cNvSpPr txBox="1"/>
          <p:nvPr/>
        </p:nvSpPr>
        <p:spPr>
          <a:xfrm>
            <a:off x="4754880" y="1994786"/>
            <a:ext cx="6716268" cy="4256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Suplemento nutricional para personas con deficiencias nutricionales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con fatiga crónica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veganas y vegetarianas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con altos niveles de estrés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que practican actividad física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con intolerancia al gluten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con dolores musculares y sistema nervioso alterado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200" b="1" u="none" strike="noStrike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O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102B52-C89C-E14A-8416-66021243D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38" y="682442"/>
            <a:ext cx="907868" cy="7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3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35DA14-D627-AF2C-3A26-7D788847B233}"/>
              </a:ext>
            </a:extLst>
          </p:cNvPr>
          <p:cNvSpPr txBox="1"/>
          <p:nvPr/>
        </p:nvSpPr>
        <p:spPr>
          <a:xfrm>
            <a:off x="5852159" y="1126155"/>
            <a:ext cx="3738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00B050"/>
                </a:solidFill>
                <a:latin typeface="Book Antiqua" panose="02040602050305030304" pitchFamily="18" charset="0"/>
              </a:rPr>
              <a:t>Ingredientes</a:t>
            </a:r>
            <a:r>
              <a:rPr lang="es-ES" sz="4800" dirty="0"/>
              <a:t> </a:t>
            </a:r>
            <a:endParaRPr lang="es-CO" sz="4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68BC5C-23D4-D201-56CA-7DF285FED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48" y="678763"/>
            <a:ext cx="3062237" cy="550047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67FB479-F026-3805-F8E2-532EBF5964D2}"/>
              </a:ext>
            </a:extLst>
          </p:cNvPr>
          <p:cNvSpPr txBox="1"/>
          <p:nvPr/>
        </p:nvSpPr>
        <p:spPr>
          <a:xfrm>
            <a:off x="4936238" y="2082306"/>
            <a:ext cx="6099048" cy="323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Avena en Polvo – 6.162 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Maní – 1.33 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Guayaba - 1.33 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Nicotinamida – 13.33 mg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Vitamina B6 (Piridoxina HCL) – 1.33mg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Vitamina B2 – (Riboflavina Base) – 1.133mg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Vitamina B1 (Tiamina HCL) – 1 mg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C9B2FC-98D3-EA6A-2177-804AC4E39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74" y="749820"/>
            <a:ext cx="896674" cy="77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6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35DA14-D627-AF2C-3A26-7D788847B233}"/>
              </a:ext>
            </a:extLst>
          </p:cNvPr>
          <p:cNvSpPr txBox="1"/>
          <p:nvPr/>
        </p:nvSpPr>
        <p:spPr>
          <a:xfrm>
            <a:off x="5852159" y="1126155"/>
            <a:ext cx="3884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u="sng" dirty="0">
                <a:solidFill>
                  <a:srgbClr val="00B050"/>
                </a:solidFill>
                <a:latin typeface="Book Antiqua" panose="02040602050305030304" pitchFamily="18" charset="0"/>
              </a:rPr>
              <a:t>Indicaciones</a:t>
            </a:r>
            <a:r>
              <a:rPr lang="es-ES" sz="4800" dirty="0">
                <a:latin typeface="Book Antiqua" panose="02040602050305030304" pitchFamily="18" charset="0"/>
              </a:rPr>
              <a:t> </a:t>
            </a:r>
            <a:r>
              <a:rPr lang="es-ES" sz="4800" dirty="0"/>
              <a:t> </a:t>
            </a:r>
            <a:endParaRPr lang="es-CO" sz="4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68BC5C-23D4-D201-56CA-7DF285FED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80" y="707822"/>
            <a:ext cx="3029882" cy="544235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D0AA11C-2372-B6EF-4ECA-1045330F5582}"/>
              </a:ext>
            </a:extLst>
          </p:cNvPr>
          <p:cNvSpPr txBox="1"/>
          <p:nvPr/>
        </p:nvSpPr>
        <p:spPr>
          <a:xfrm>
            <a:off x="5207508" y="2551837"/>
            <a:ext cx="60990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•Niños con inapetencia a los alimentos </a:t>
            </a:r>
          </a:p>
          <a:p>
            <a:r>
              <a:rPr lang="es-ES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•Niños con un sistema inmune deficiente </a:t>
            </a:r>
          </a:p>
          <a:p>
            <a:r>
              <a:rPr lang="es-ES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•Niños con desnutrición</a:t>
            </a:r>
          </a:p>
          <a:p>
            <a:r>
              <a:rPr lang="es-ES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•Niños deportistas </a:t>
            </a:r>
          </a:p>
          <a:p>
            <a:r>
              <a:rPr lang="es-ES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•Niños que no gustan de la proteína animal </a:t>
            </a:r>
          </a:p>
          <a:p>
            <a:r>
              <a:rPr lang="es-ES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•Niños con déficit de crecimiento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39361C-C3E7-0F0A-EEAC-855F2C729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93" y="707822"/>
            <a:ext cx="878352" cy="7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8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35DA14-D627-AF2C-3A26-7D788847B233}"/>
              </a:ext>
            </a:extLst>
          </p:cNvPr>
          <p:cNvSpPr txBox="1"/>
          <p:nvPr/>
        </p:nvSpPr>
        <p:spPr>
          <a:xfrm>
            <a:off x="5852159" y="1512127"/>
            <a:ext cx="4046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u="sng" dirty="0">
                <a:solidFill>
                  <a:srgbClr val="00B050"/>
                </a:solidFill>
                <a:latin typeface="Book Antiqua" panose="02040602050305030304" pitchFamily="18" charset="0"/>
              </a:rPr>
              <a:t>Ingredientes  </a:t>
            </a:r>
            <a:r>
              <a:rPr lang="es-ES" sz="4800" dirty="0"/>
              <a:t> </a:t>
            </a:r>
            <a:endParaRPr lang="es-CO" sz="4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237244-5D20-6F76-CC3D-9E0711288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910" y="491864"/>
            <a:ext cx="2388634" cy="587427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550A526-C99F-E986-818C-61E75952E449}"/>
              </a:ext>
            </a:extLst>
          </p:cNvPr>
          <p:cNvSpPr txBox="1"/>
          <p:nvPr/>
        </p:nvSpPr>
        <p:spPr>
          <a:xfrm>
            <a:off x="5262372" y="2871340"/>
            <a:ext cx="6099048" cy="1847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3600" b="1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Polvo de Maca: 1.33gr</a:t>
            </a:r>
            <a:endParaRPr lang="es-CO" sz="3600" dirty="0">
              <a:solidFill>
                <a:srgbClr val="00B05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3600" b="1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Polvo de Hojas de moringa: 1gr</a:t>
            </a:r>
            <a:endParaRPr lang="es-CO" sz="3600" dirty="0">
              <a:solidFill>
                <a:srgbClr val="00B05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455204-4320-2B82-B9A0-9B82699A4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94" y="817197"/>
            <a:ext cx="808234" cy="69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6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35DA14-D627-AF2C-3A26-7D788847B233}"/>
              </a:ext>
            </a:extLst>
          </p:cNvPr>
          <p:cNvSpPr txBox="1"/>
          <p:nvPr/>
        </p:nvSpPr>
        <p:spPr>
          <a:xfrm>
            <a:off x="5852159" y="567889"/>
            <a:ext cx="3884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u="sng" dirty="0">
                <a:solidFill>
                  <a:srgbClr val="00B050"/>
                </a:solidFill>
                <a:latin typeface="Book Antiqua" panose="02040602050305030304" pitchFamily="18" charset="0"/>
              </a:rPr>
              <a:t>Indicaciones</a:t>
            </a:r>
            <a:r>
              <a:rPr lang="es-ES" sz="4800" dirty="0">
                <a:latin typeface="Book Antiqua" panose="02040602050305030304" pitchFamily="18" charset="0"/>
              </a:rPr>
              <a:t> </a:t>
            </a:r>
            <a:r>
              <a:rPr lang="es-ES" sz="4800" dirty="0"/>
              <a:t> </a:t>
            </a:r>
            <a:endParaRPr lang="es-CO" sz="4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237244-5D20-6F76-CC3D-9E0711288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671" y="491864"/>
            <a:ext cx="2388634" cy="587427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A649E3E-7D4B-A2F6-C219-2F6FF7CF4D6B}"/>
              </a:ext>
            </a:extLst>
          </p:cNvPr>
          <p:cNvSpPr txBox="1"/>
          <p:nvPr/>
        </p:nvSpPr>
        <p:spPr>
          <a:xfrm>
            <a:off x="4271933" y="1412128"/>
            <a:ext cx="6658940" cy="481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con fatiga crónica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con altos niveles de estrés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con deficiencias nutricionales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con alimentación Vegetariana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con enfermedades de origen inmunológico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convalecientes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diabéticas, Prediabéticas   y con tendencia a la obesidad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con disminución de la libido sexual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 en la etapa de la menopausia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2400" dirty="0">
                <a:solidFill>
                  <a:srgbClr val="00B05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con dificultades de fertilidad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043039-7E77-7084-4021-0BB4A1584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5" y="691272"/>
            <a:ext cx="987157" cy="8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0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35DA14-D627-AF2C-3A26-7D788847B233}"/>
              </a:ext>
            </a:extLst>
          </p:cNvPr>
          <p:cNvSpPr txBox="1"/>
          <p:nvPr/>
        </p:nvSpPr>
        <p:spPr>
          <a:xfrm>
            <a:off x="6343047" y="1056974"/>
            <a:ext cx="4046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u="sng" dirty="0">
                <a:solidFill>
                  <a:srgbClr val="00B050"/>
                </a:solidFill>
                <a:latin typeface="Book Antiqua" panose="02040602050305030304" pitchFamily="18" charset="0"/>
              </a:rPr>
              <a:t>Ingredientes</a:t>
            </a:r>
            <a:r>
              <a:rPr lang="es-ES" sz="4800" u="sng" dirty="0">
                <a:latin typeface="Book Antiqua" panose="02040602050305030304" pitchFamily="18" charset="0"/>
              </a:rPr>
              <a:t> </a:t>
            </a:r>
            <a:r>
              <a:rPr lang="es-ES" sz="4800" dirty="0">
                <a:latin typeface="Book Antiqua" panose="02040602050305030304" pitchFamily="18" charset="0"/>
              </a:rPr>
              <a:t> </a:t>
            </a:r>
            <a:r>
              <a:rPr lang="es-ES" sz="4800" dirty="0"/>
              <a:t> </a:t>
            </a:r>
            <a:endParaRPr lang="es-CO" sz="4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EFBE8C-3A2F-D12A-3699-EB18A4152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44" y="1056974"/>
            <a:ext cx="5083944" cy="508394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6DF8F0-B34A-6B66-108C-B2C052F75735}"/>
              </a:ext>
            </a:extLst>
          </p:cNvPr>
          <p:cNvSpPr txBox="1"/>
          <p:nvPr/>
        </p:nvSpPr>
        <p:spPr>
          <a:xfrm>
            <a:off x="6015788" y="2319688"/>
            <a:ext cx="44564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B050"/>
                </a:solidFill>
              </a:rPr>
              <a:t>Ácidos grasos polinsaturados de Salmón, trucha, Arenque y esturión </a:t>
            </a:r>
            <a:endParaRPr lang="es-CO" sz="3200" dirty="0">
              <a:solidFill>
                <a:srgbClr val="00B05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2E5B8B-0BF5-0932-6C58-79B70B0BD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03" y="764858"/>
            <a:ext cx="966486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5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35DA14-D627-AF2C-3A26-7D788847B233}"/>
              </a:ext>
            </a:extLst>
          </p:cNvPr>
          <p:cNvSpPr txBox="1"/>
          <p:nvPr/>
        </p:nvSpPr>
        <p:spPr>
          <a:xfrm>
            <a:off x="5852159" y="1126155"/>
            <a:ext cx="3884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00B050"/>
                </a:solidFill>
                <a:latin typeface="Book Antiqua" panose="02040602050305030304" pitchFamily="18" charset="0"/>
              </a:rPr>
              <a:t>Indicaciones </a:t>
            </a:r>
            <a:r>
              <a:rPr lang="es-ES" sz="4800" dirty="0">
                <a:solidFill>
                  <a:srgbClr val="00B050"/>
                </a:solidFill>
              </a:rPr>
              <a:t> </a:t>
            </a:r>
            <a:endParaRPr lang="es-CO" sz="4800" dirty="0">
              <a:solidFill>
                <a:srgbClr val="00B05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EFBE8C-3A2F-D12A-3699-EB18A4152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61" y="1387132"/>
            <a:ext cx="5083944" cy="508394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6B2141B-9BB8-148E-ADAE-BE0B7516AF78}"/>
              </a:ext>
            </a:extLst>
          </p:cNvPr>
          <p:cNvSpPr txBox="1"/>
          <p:nvPr/>
        </p:nvSpPr>
        <p:spPr>
          <a:xfrm>
            <a:off x="5438271" y="2473693"/>
            <a:ext cx="61558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Control de colesterol y triglicéridos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Salud cognitiva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Salud Hepática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B050"/>
                </a:solidFill>
                <a:latin typeface="Book Antiqua" panose="02040602050305030304" pitchFamily="18" charset="0"/>
              </a:rPr>
              <a:t>Antiinflamatorio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A6DA3A-005A-8282-FF4E-E0F5463E7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80" y="717081"/>
            <a:ext cx="1091473" cy="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95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279</Words>
  <Application>Microsoft Office PowerPoint</Application>
  <PresentationFormat>Panorámica</PresentationFormat>
  <Paragraphs>71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</cp:revision>
  <dcterms:created xsi:type="dcterms:W3CDTF">2024-02-04T15:10:50Z</dcterms:created>
  <dcterms:modified xsi:type="dcterms:W3CDTF">2024-02-05T11:37:44Z</dcterms:modified>
</cp:coreProperties>
</file>